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1"/>
  </p:notesMasterIdLst>
  <p:sldIdLst>
    <p:sldId id="265" r:id="rId2"/>
    <p:sldId id="266" r:id="rId3"/>
    <p:sldId id="292" r:id="rId4"/>
    <p:sldId id="256" r:id="rId5"/>
    <p:sldId id="257" r:id="rId6"/>
    <p:sldId id="258" r:id="rId7"/>
    <p:sldId id="259" r:id="rId8"/>
    <p:sldId id="260" r:id="rId9"/>
    <p:sldId id="261" r:id="rId10"/>
    <p:sldId id="293" r:id="rId11"/>
    <p:sldId id="268" r:id="rId12"/>
    <p:sldId id="294" r:id="rId13"/>
    <p:sldId id="295" r:id="rId14"/>
    <p:sldId id="267" r:id="rId15"/>
    <p:sldId id="291" r:id="rId16"/>
    <p:sldId id="290" r:id="rId17"/>
    <p:sldId id="262" r:id="rId18"/>
    <p:sldId id="263" r:id="rId19"/>
    <p:sldId id="264" r:id="rId20"/>
    <p:sldId id="269" r:id="rId21"/>
    <p:sldId id="279" r:id="rId22"/>
    <p:sldId id="275" r:id="rId23"/>
    <p:sldId id="270" r:id="rId24"/>
    <p:sldId id="278" r:id="rId25"/>
    <p:sldId id="272" r:id="rId26"/>
    <p:sldId id="276" r:id="rId27"/>
    <p:sldId id="277" r:id="rId28"/>
    <p:sldId id="271" r:id="rId29"/>
    <p:sldId id="281" r:id="rId30"/>
    <p:sldId id="288" r:id="rId31"/>
    <p:sldId id="273" r:id="rId32"/>
    <p:sldId id="280" r:id="rId33"/>
    <p:sldId id="283" r:id="rId34"/>
    <p:sldId id="284" r:id="rId35"/>
    <p:sldId id="274" r:id="rId36"/>
    <p:sldId id="289" r:id="rId37"/>
    <p:sldId id="285" r:id="rId38"/>
    <p:sldId id="286" r:id="rId39"/>
    <p:sldId id="282" r:id="rId4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60" d="100"/>
          <a:sy n="60" d="100"/>
        </p:scale>
        <p:origin x="648" y="45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AAE5D1-4B03-4D38-BAD0-66062B979E45}" type="datetimeFigureOut">
              <a:rPr lang="en-US" smtClean="0"/>
              <a:t>3/31/2017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A750D6-A144-42A9-8510-715AA54FBA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7017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CD6D38-0D19-4B12-AACB-636297EB261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8426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1A0EC-6A72-4E76-BDCB-39AF047CD629}" type="datetimeFigureOut">
              <a:rPr lang="en-US" smtClean="0"/>
              <a:t>3/31/2017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FB6A9-3AB3-41AC-8B35-70CC0A01D6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5692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1A0EC-6A72-4E76-BDCB-39AF047CD629}" type="datetimeFigureOut">
              <a:rPr lang="en-US" smtClean="0"/>
              <a:t>3/31/2017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FB6A9-3AB3-41AC-8B35-70CC0A01D6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7874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1A0EC-6A72-4E76-BDCB-39AF047CD629}" type="datetimeFigureOut">
              <a:rPr lang="en-US" smtClean="0"/>
              <a:t>3/31/2017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FB6A9-3AB3-41AC-8B35-70CC0A01D6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0960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1A0EC-6A72-4E76-BDCB-39AF047CD629}" type="datetimeFigureOut">
              <a:rPr lang="en-US" smtClean="0"/>
              <a:t>3/31/2017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FB6A9-3AB3-41AC-8B35-70CC0A01D6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1942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1A0EC-6A72-4E76-BDCB-39AF047CD629}" type="datetimeFigureOut">
              <a:rPr lang="en-US" smtClean="0"/>
              <a:t>3/31/2017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FB6A9-3AB3-41AC-8B35-70CC0A01D6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466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1A0EC-6A72-4E76-BDCB-39AF047CD629}" type="datetimeFigureOut">
              <a:rPr lang="en-US" smtClean="0"/>
              <a:t>3/31/2017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FB6A9-3AB3-41AC-8B35-70CC0A01D6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875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1A0EC-6A72-4E76-BDCB-39AF047CD629}" type="datetimeFigureOut">
              <a:rPr lang="en-US" smtClean="0"/>
              <a:t>3/31/2017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FB6A9-3AB3-41AC-8B35-70CC0A01D6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8575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1A0EC-6A72-4E76-BDCB-39AF047CD629}" type="datetimeFigureOut">
              <a:rPr lang="en-US" smtClean="0"/>
              <a:t>3/31/2017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FB6A9-3AB3-41AC-8B35-70CC0A01D6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5546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1A0EC-6A72-4E76-BDCB-39AF047CD629}" type="datetimeFigureOut">
              <a:rPr lang="en-US" smtClean="0"/>
              <a:t>3/31/2017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FB6A9-3AB3-41AC-8B35-70CC0A01D6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7635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1A0EC-6A72-4E76-BDCB-39AF047CD629}" type="datetimeFigureOut">
              <a:rPr lang="en-US" smtClean="0"/>
              <a:t>3/31/2017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FB6A9-3AB3-41AC-8B35-70CC0A01D6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1230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1A0EC-6A72-4E76-BDCB-39AF047CD629}" type="datetimeFigureOut">
              <a:rPr lang="en-US" smtClean="0"/>
              <a:t>3/31/2017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FB6A9-3AB3-41AC-8B35-70CC0A01D6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8696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61A0EC-6A72-4E76-BDCB-39AF047CD629}" type="datetimeFigureOut">
              <a:rPr lang="en-US" smtClean="0"/>
              <a:t>3/31/2017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CFB6A9-3AB3-41AC-8B35-70CC0A01D6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0187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hyperlink" Target="http://www.google.com/url?sa=i&amp;rct=j&amp;q=&amp;esrc=s&amp;source=images&amp;cd=&amp;cad=rja&amp;uact=8&amp;ved=0ahUKEwiYq-eg0_XLAhVD5GMKHePgC80QjRwIBw&amp;url=http://www.commodities.caes.uga.edu/turfgrass/georgiaturf/Turfgras/1130_DiagramParts.htm&amp;psig=AFQjCNE6Mh1w8k-EjKrLtvLjtSenC2gyVw&amp;ust=1459882187548530" TargetMode="Externa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jpeg"/><Relationship Id="rId4" Type="http://schemas.openxmlformats.org/officeDocument/2006/relationships/image" Target="../media/image51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jpeg"/><Relationship Id="rId4" Type="http://schemas.openxmlformats.org/officeDocument/2006/relationships/image" Target="../media/image57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hyperlink" Target="http://www.google.com/url?sa=i&amp;rct=j&amp;q=&amp;esrc=s&amp;source=images&amp;cd=&amp;cad=rja&amp;uact=8&amp;ved=0ahUKEwierOTssKrMAhUL52MKHYtZC5EQjRwIBw&amp;url=http://www.forestry.gov.uk/website/fcpiclib.nsf/images/fc03356fca8f941680256e8a00743877&amp;psig=AFQjCNFW097z9rxNye_7H9tG9HPd8y99CQ&amp;ust=1461694051657387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jpeg"/><Relationship Id="rId3" Type="http://schemas.openxmlformats.org/officeDocument/2006/relationships/image" Target="../media/image64.jpeg"/><Relationship Id="rId7" Type="http://schemas.openxmlformats.org/officeDocument/2006/relationships/image" Target="../media/image6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jpeg"/><Relationship Id="rId5" Type="http://schemas.openxmlformats.org/officeDocument/2006/relationships/image" Target="../media/image66.jpeg"/><Relationship Id="rId10" Type="http://schemas.openxmlformats.org/officeDocument/2006/relationships/image" Target="../media/image71.jpeg"/><Relationship Id="rId4" Type="http://schemas.openxmlformats.org/officeDocument/2006/relationships/image" Target="../media/image65.jpeg"/><Relationship Id="rId9" Type="http://schemas.openxmlformats.org/officeDocument/2006/relationships/image" Target="../media/image70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7" Type="http://schemas.openxmlformats.org/officeDocument/2006/relationships/image" Target="../media/image80.jpeg"/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jpeg"/><Relationship Id="rId5" Type="http://schemas.openxmlformats.org/officeDocument/2006/relationships/image" Target="../media/image78.jpeg"/><Relationship Id="rId4" Type="http://schemas.openxmlformats.org/officeDocument/2006/relationships/image" Target="../media/image77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4.jpeg"/><Relationship Id="rId4" Type="http://schemas.openxmlformats.org/officeDocument/2006/relationships/image" Target="../media/image83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eg"/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eg"/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eg"/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jpeg"/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eg"/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jpeg"/><Relationship Id="rId5" Type="http://schemas.openxmlformats.org/officeDocument/2006/relationships/image" Target="../media/image98.jpeg"/><Relationship Id="rId4" Type="http://schemas.openxmlformats.org/officeDocument/2006/relationships/image" Target="../media/image97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eg"/><Relationship Id="rId2" Type="http://schemas.openxmlformats.org/officeDocument/2006/relationships/image" Target="../media/image100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jpeg"/><Relationship Id="rId2" Type="http://schemas.openxmlformats.org/officeDocument/2006/relationships/image" Target="../media/image10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4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jpeg"/><Relationship Id="rId2" Type="http://schemas.openxmlformats.org/officeDocument/2006/relationships/image" Target="../media/image10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7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jpeg"/><Relationship Id="rId7" Type="http://schemas.openxmlformats.org/officeDocument/2006/relationships/image" Target="../media/image113.jpeg"/><Relationship Id="rId2" Type="http://schemas.openxmlformats.org/officeDocument/2006/relationships/image" Target="../media/image10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2.jpeg"/><Relationship Id="rId5" Type="http://schemas.openxmlformats.org/officeDocument/2006/relationships/image" Target="../media/image111.jpeg"/><Relationship Id="rId4" Type="http://schemas.openxmlformats.org/officeDocument/2006/relationships/image" Target="../media/image110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jpeg"/><Relationship Id="rId2" Type="http://schemas.openxmlformats.org/officeDocument/2006/relationships/image" Target="../media/image11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6.jpe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jpeg"/><Relationship Id="rId3" Type="http://schemas.openxmlformats.org/officeDocument/2006/relationships/image" Target="../media/image118.jpeg"/><Relationship Id="rId7" Type="http://schemas.openxmlformats.org/officeDocument/2006/relationships/image" Target="../media/image122.jpeg"/><Relationship Id="rId2" Type="http://schemas.openxmlformats.org/officeDocument/2006/relationships/image" Target="../media/image11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1.jpeg"/><Relationship Id="rId5" Type="http://schemas.openxmlformats.org/officeDocument/2006/relationships/image" Target="../media/image120.jpeg"/><Relationship Id="rId4" Type="http://schemas.openxmlformats.org/officeDocument/2006/relationships/image" Target="../media/image119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jpeg"/><Relationship Id="rId2" Type="http://schemas.openxmlformats.org/officeDocument/2006/relationships/image" Target="../media/image12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8.jpeg"/><Relationship Id="rId5" Type="http://schemas.openxmlformats.org/officeDocument/2006/relationships/image" Target="../media/image127.jpeg"/><Relationship Id="rId4" Type="http://schemas.openxmlformats.org/officeDocument/2006/relationships/image" Target="../media/image126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jpeg"/><Relationship Id="rId2" Type="http://schemas.openxmlformats.org/officeDocument/2006/relationships/image" Target="../media/image129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image" Target="../media/image12.jpeg"/><Relationship Id="rId7" Type="http://schemas.openxmlformats.org/officeDocument/2006/relationships/image" Target="../media/image16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eg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3" Type="http://schemas.openxmlformats.org/officeDocument/2006/relationships/image" Target="../media/image24.jpeg"/><Relationship Id="rId7" Type="http://schemas.openxmlformats.org/officeDocument/2006/relationships/image" Target="../media/image28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jpeg"/><Relationship Id="rId5" Type="http://schemas.openxmlformats.org/officeDocument/2006/relationships/image" Target="../media/image35.jpeg"/><Relationship Id="rId4" Type="http://schemas.openxmlformats.org/officeDocument/2006/relationships/image" Target="../media/image3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 descr="http://www.commodities.caes.uga.edu/turfgrass/georgiaturf/Turfgras/Assets/Diagram_Grass.gif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8841" y="533400"/>
            <a:ext cx="9234742" cy="617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97649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Taeniatherum</a:t>
            </a:r>
            <a:endParaRPr lang="en-US" dirty="0"/>
          </a:p>
        </p:txBody>
      </p:sp>
      <p:pic>
        <p:nvPicPr>
          <p:cNvPr id="2050" name="Picture 2" descr="Elymus caput-medusa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8600" y="1417639"/>
            <a:ext cx="4617242" cy="3078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Elymus caput-medusa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1143000"/>
            <a:ext cx="3759200" cy="563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28252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524000" y="-304800"/>
            <a:ext cx="8229600" cy="1143000"/>
          </a:xfrm>
        </p:spPr>
        <p:txBody>
          <a:bodyPr/>
          <a:lstStyle/>
          <a:p>
            <a:r>
              <a:rPr lang="en-US" dirty="0" err="1" smtClean="0"/>
              <a:t>Hordeum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533400"/>
            <a:ext cx="4191000" cy="2667000"/>
          </a:xfrm>
        </p:spPr>
        <p:txBody>
          <a:bodyPr>
            <a:normAutofit/>
          </a:bodyPr>
          <a:lstStyle/>
          <a:p>
            <a:r>
              <a:rPr lang="en-US" sz="1600" dirty="0" err="1" smtClean="0"/>
              <a:t>Hordeum</a:t>
            </a:r>
            <a:r>
              <a:rPr lang="en-US" sz="1600" dirty="0" smtClean="0"/>
              <a:t> </a:t>
            </a:r>
            <a:r>
              <a:rPr lang="en-US" sz="1600" dirty="0" err="1" smtClean="0"/>
              <a:t>marinum</a:t>
            </a:r>
            <a:r>
              <a:rPr lang="en-US" sz="1600" dirty="0" smtClean="0"/>
              <a:t> (Mediterranean barley)</a:t>
            </a:r>
          </a:p>
          <a:p>
            <a:pPr lvl="1"/>
            <a:r>
              <a:rPr lang="en-US" sz="1200" dirty="0" smtClean="0"/>
              <a:t>More common in moisture areas (including wetlands)</a:t>
            </a:r>
          </a:p>
          <a:p>
            <a:pPr lvl="1"/>
            <a:r>
              <a:rPr lang="en-US" sz="1200" dirty="0" smtClean="0"/>
              <a:t>Lacks auricles (or are less than 2mm long)</a:t>
            </a:r>
          </a:p>
          <a:p>
            <a:r>
              <a:rPr lang="en-US" sz="1600" dirty="0" err="1" smtClean="0"/>
              <a:t>Hordeum</a:t>
            </a:r>
            <a:r>
              <a:rPr lang="en-US" sz="1600" dirty="0" smtClean="0"/>
              <a:t> </a:t>
            </a:r>
            <a:r>
              <a:rPr lang="en-US" sz="1600" dirty="0" err="1" smtClean="0"/>
              <a:t>murinum</a:t>
            </a:r>
            <a:r>
              <a:rPr lang="en-US" sz="1600" dirty="0" smtClean="0"/>
              <a:t> (hare barley)</a:t>
            </a:r>
          </a:p>
          <a:p>
            <a:pPr lvl="1"/>
            <a:r>
              <a:rPr lang="en-US" sz="1200" dirty="0" smtClean="0"/>
              <a:t>Well-developed auricles that clasp the stem</a:t>
            </a:r>
            <a:r>
              <a:rPr lang="en-US" sz="1200" dirty="0" smtClean="0"/>
              <a:t>.</a:t>
            </a:r>
          </a:p>
          <a:p>
            <a:r>
              <a:rPr lang="en-US" sz="1600" dirty="0" smtClean="0"/>
              <a:t>Key distinction from </a:t>
            </a:r>
            <a:r>
              <a:rPr lang="en-US" sz="1600" dirty="0" err="1" smtClean="0"/>
              <a:t>medusahead</a:t>
            </a:r>
            <a:r>
              <a:rPr lang="en-US" sz="1600" dirty="0" smtClean="0"/>
              <a:t>: seed head is more “beefy” and “solid” in center</a:t>
            </a:r>
            <a:endParaRPr lang="en-US" sz="1600" dirty="0" smtClean="0"/>
          </a:p>
          <a:p>
            <a:endParaRPr lang="en-US" sz="1600" dirty="0"/>
          </a:p>
        </p:txBody>
      </p:sp>
      <p:pic>
        <p:nvPicPr>
          <p:cNvPr id="1026" name="Picture 2" descr="Hordeum marinu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3199" y="196334"/>
            <a:ext cx="4267200" cy="3968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5242799" y="4170664"/>
            <a:ext cx="34243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Hordeum</a:t>
            </a:r>
            <a:r>
              <a:rPr lang="en-US" dirty="0"/>
              <a:t> </a:t>
            </a:r>
            <a:r>
              <a:rPr lang="en-US" dirty="0" err="1"/>
              <a:t>marinum</a:t>
            </a:r>
            <a:r>
              <a:rPr lang="en-US" dirty="0" smtClean="0"/>
              <a:t>,     </a:t>
            </a:r>
            <a:r>
              <a:rPr lang="en-US" dirty="0"/>
              <a:t>H. </a:t>
            </a:r>
            <a:r>
              <a:rPr lang="en-US" dirty="0" err="1"/>
              <a:t>murinum</a:t>
            </a:r>
            <a:endParaRPr lang="en-US" dirty="0"/>
          </a:p>
        </p:txBody>
      </p:sp>
      <p:pic>
        <p:nvPicPr>
          <p:cNvPr id="1028" name="Picture 4" descr="Hordeum murinum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2813" y="4539996"/>
            <a:ext cx="1703176" cy="3082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ordeum marinum ssp. gussoneanu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7799" y="4539996"/>
            <a:ext cx="3810000" cy="2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4625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Aegilops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 descr="Aegilops triunciali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92238"/>
            <a:ext cx="3454697" cy="4608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Aegilops triunciali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9997" y="1404938"/>
            <a:ext cx="4762500" cy="714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98382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2209800" y="-12700"/>
            <a:ext cx="8229600" cy="1143000"/>
          </a:xfrm>
        </p:spPr>
        <p:txBody>
          <a:bodyPr/>
          <a:lstStyle/>
          <a:p>
            <a:r>
              <a:rPr lang="en-US" dirty="0" err="1" smtClean="0"/>
              <a:t>Stipa</a:t>
            </a:r>
            <a:r>
              <a:rPr lang="en-US" dirty="0" smtClean="0"/>
              <a:t> </a:t>
            </a:r>
            <a:r>
              <a:rPr lang="en-US" dirty="0" err="1" smtClean="0"/>
              <a:t>pulchra</a:t>
            </a:r>
            <a:endParaRPr lang="en-US" dirty="0"/>
          </a:p>
        </p:txBody>
      </p:sp>
      <p:pic>
        <p:nvPicPr>
          <p:cNvPr id="4102" name="Picture 6" descr="Stipa pulchr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6850" y="1219199"/>
            <a:ext cx="4762500" cy="6134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Stipa pulchra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86"/>
          <a:stretch/>
        </p:blipFill>
        <p:spPr bwMode="auto">
          <a:xfrm>
            <a:off x="4800600" y="1905000"/>
            <a:ext cx="4600575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4572000" y="124589"/>
            <a:ext cx="4572000" cy="181588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 err="1"/>
              <a:t>Needlegrasses</a:t>
            </a:r>
            <a:r>
              <a:rPr lang="en-US" sz="1400" dirty="0"/>
              <a:t> grow in clumps and have rolled leaves and only one finely hairy flower in each spikelet. Purple </a:t>
            </a:r>
            <a:r>
              <a:rPr lang="en-US" sz="1400" dirty="0" err="1"/>
              <a:t>needlegrass</a:t>
            </a:r>
            <a:r>
              <a:rPr lang="en-US" sz="1400" dirty="0"/>
              <a:t> is distinctive in having an open loose cluster of flowers with spreading branches called “panicles.” Look for the pair of reddish, narrow, leaf-like structures (called “glumes”) at the base of each floret (grass flower); the glumes are tapered from base to tip, with the tip narrowing to a sharp point (hence the name </a:t>
            </a:r>
            <a:r>
              <a:rPr lang="en-US" sz="1400" dirty="0" err="1"/>
              <a:t>needlegrass</a:t>
            </a:r>
            <a:r>
              <a:rPr lang="en-US" sz="1400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13454296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Bromus</a:t>
            </a:r>
            <a:r>
              <a:rPr lang="en-US" dirty="0" smtClean="0"/>
              <a:t> </a:t>
            </a:r>
            <a:r>
              <a:rPr lang="en-US" dirty="0" err="1" smtClean="0"/>
              <a:t>diandrus</a:t>
            </a:r>
            <a:endParaRPr lang="en-US" dirty="0"/>
          </a:p>
        </p:txBody>
      </p:sp>
      <p:pic>
        <p:nvPicPr>
          <p:cNvPr id="16386" name="Picture 2" descr="Bromus diandru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118146"/>
            <a:ext cx="4038600" cy="5387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4953000" y="1503537"/>
            <a:ext cx="37338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333333"/>
                </a:solidFill>
                <a:latin typeface="Verdana" panose="020B0604030504040204" pitchFamily="34" charset="0"/>
              </a:rPr>
              <a:t>The open branching flower head resemble that of oats. Large </a:t>
            </a:r>
            <a:r>
              <a:rPr lang="en-US" dirty="0" err="1">
                <a:solidFill>
                  <a:srgbClr val="333333"/>
                </a:solidFill>
                <a:latin typeface="Verdana" panose="020B0604030504040204" pitchFamily="34" charset="0"/>
              </a:rPr>
              <a:t>spikelets</a:t>
            </a:r>
            <a:r>
              <a:rPr lang="en-US" dirty="0">
                <a:solidFill>
                  <a:srgbClr val="333333"/>
                </a:solidFill>
                <a:latin typeface="Verdana" panose="020B0604030504040204" pitchFamily="34" charset="0"/>
              </a:rPr>
              <a:t> with needlelike awns, 1 to 2 inches (2.5–5 cm) long, distinguishes </a:t>
            </a:r>
            <a:r>
              <a:rPr lang="en-US" dirty="0" err="1">
                <a:solidFill>
                  <a:srgbClr val="333333"/>
                </a:solidFill>
                <a:latin typeface="Verdana" panose="020B0604030504040204" pitchFamily="34" charset="0"/>
              </a:rPr>
              <a:t>ripgut</a:t>
            </a:r>
            <a:r>
              <a:rPr lang="en-US" dirty="0">
                <a:solidFill>
                  <a:srgbClr val="333333"/>
                </a:solidFill>
                <a:latin typeface="Verdana" panose="020B0604030504040204" pitchFamily="34" charset="0"/>
              </a:rPr>
              <a:t> brome from the much shorter awns of soft brome. The individual flowers have tiny, rough teeth that can injure livestock and pets.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2798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Hordeum</a:t>
            </a:r>
            <a:r>
              <a:rPr lang="en-US" dirty="0" smtClean="0"/>
              <a:t> </a:t>
            </a:r>
            <a:r>
              <a:rPr lang="en-US" dirty="0" err="1" smtClean="0"/>
              <a:t>vulgare</a:t>
            </a:r>
            <a:r>
              <a:rPr lang="en-US" dirty="0" smtClean="0"/>
              <a:t> (barley, ag crop)</a:t>
            </a:r>
            <a:endParaRPr lang="en-US" dirty="0"/>
          </a:p>
        </p:txBody>
      </p:sp>
      <p:pic>
        <p:nvPicPr>
          <p:cNvPr id="13314" name="Picture 2" descr="Hordeum vulga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417638"/>
            <a:ext cx="7620000" cy="5076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80833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phalaris</a:t>
            </a:r>
            <a:endParaRPr lang="en-US" dirty="0"/>
          </a:p>
        </p:txBody>
      </p:sp>
      <p:pic>
        <p:nvPicPr>
          <p:cNvPr id="10242" name="Picture 2" descr="Phalaris arundinace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295400"/>
            <a:ext cx="2712110" cy="3617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36383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33400" y="0"/>
            <a:ext cx="8229600" cy="1143000"/>
          </a:xfrm>
        </p:spPr>
        <p:txBody>
          <a:bodyPr/>
          <a:lstStyle/>
          <a:p>
            <a:r>
              <a:rPr lang="en-US" dirty="0" smtClean="0"/>
              <a:t>Lotus (</a:t>
            </a:r>
            <a:r>
              <a:rPr lang="en-US" dirty="0" err="1"/>
              <a:t>A</a:t>
            </a:r>
            <a:r>
              <a:rPr lang="en-US" dirty="0" err="1" smtClean="0"/>
              <a:t>cmispon</a:t>
            </a:r>
            <a:r>
              <a:rPr lang="en-US" dirty="0" smtClean="0"/>
              <a:t> </a:t>
            </a:r>
            <a:r>
              <a:rPr lang="en-US" dirty="0" err="1" smtClean="0"/>
              <a:t>americanus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7170" name="Picture 2" descr="Acmispon americanu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38200"/>
            <a:ext cx="3886200" cy="2578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Acmispon americanus var. americanu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3174" y="863009"/>
            <a:ext cx="4330700" cy="3248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Acmispon americanus var. americanu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3518491"/>
            <a:ext cx="2226339" cy="3339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Acmispon americanu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4111034"/>
            <a:ext cx="3937780" cy="2623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1909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Lupinus</a:t>
            </a:r>
            <a:r>
              <a:rPr lang="en-US" dirty="0" smtClean="0"/>
              <a:t> bicolor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6" name="Picture 4" descr="Lupinus bicolo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2400" y="1295400"/>
            <a:ext cx="4038600" cy="605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Lupinus bicolo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1500" y="1447800"/>
            <a:ext cx="47625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1909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Trifolium</a:t>
            </a:r>
            <a:r>
              <a:rPr lang="en-US" dirty="0" smtClean="0"/>
              <a:t> </a:t>
            </a:r>
            <a:r>
              <a:rPr lang="en-US" dirty="0" err="1" smtClean="0"/>
              <a:t>subterraneum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8" name="Picture 2" descr="Trifolium subterraneu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524000"/>
            <a:ext cx="3571875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Trifolium subterraneu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1143001"/>
            <a:ext cx="3612669" cy="388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Trifolium subterraneu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3919427"/>
            <a:ext cx="3594100" cy="2694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6" name="Picture 10" descr="Trifolium subterraneum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4435475"/>
            <a:ext cx="2344674" cy="2422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1909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6" name="Picture 2" descr="http://www.forestry.gov.uk/website/fcpiclib.nsf/LUImagesByFilename/43419.jpg/$FILE/43419.jpg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88313"/>
            <a:ext cx="4038600" cy="6234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56588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Vicia</a:t>
            </a:r>
            <a:r>
              <a:rPr lang="en-US" dirty="0" smtClean="0"/>
              <a:t> sativa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8434" name="Picture 2" descr="Vicia sativ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03" y="1600199"/>
            <a:ext cx="3480435" cy="4800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5958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Melilotus</a:t>
            </a:r>
            <a:r>
              <a:rPr lang="en-US" dirty="0" smtClean="0"/>
              <a:t>-Sweet clover</a:t>
            </a:r>
            <a:endParaRPr lang="en-US" dirty="0"/>
          </a:p>
        </p:txBody>
      </p:sp>
      <p:pic>
        <p:nvPicPr>
          <p:cNvPr id="5122" name="Picture 2" descr="Melilotus albu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390599"/>
            <a:ext cx="4520097" cy="3019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Melilotus indicu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6975" y="1600200"/>
            <a:ext cx="3654425" cy="4334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19558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Bindweed (Convolvulus), morning glory</a:t>
            </a:r>
            <a:endParaRPr lang="en-US" dirty="0"/>
          </a:p>
        </p:txBody>
      </p:sp>
      <p:pic>
        <p:nvPicPr>
          <p:cNvPr id="1026" name="Picture 2" descr="Convolvulus arvensi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417638"/>
            <a:ext cx="5074444" cy="3382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onvolvulus arvensi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1211070"/>
            <a:ext cx="4038600" cy="2692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66771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-82474" y="-152400"/>
            <a:ext cx="2825674" cy="1143000"/>
          </a:xfrm>
        </p:spPr>
        <p:txBody>
          <a:bodyPr>
            <a:normAutofit/>
          </a:bodyPr>
          <a:lstStyle/>
          <a:p>
            <a:r>
              <a:rPr lang="en-US" sz="1800" dirty="0" err="1" smtClean="0">
                <a:solidFill>
                  <a:srgbClr val="FF0000"/>
                </a:solidFill>
              </a:rPr>
              <a:t>Erodium</a:t>
            </a:r>
            <a:r>
              <a:rPr lang="en-US" sz="1800" dirty="0" smtClean="0">
                <a:solidFill>
                  <a:srgbClr val="FF0000"/>
                </a:solidFill>
              </a:rPr>
              <a:t> </a:t>
            </a:r>
            <a:r>
              <a:rPr lang="en-US" sz="1800" dirty="0" err="1" smtClean="0">
                <a:solidFill>
                  <a:srgbClr val="FF0000"/>
                </a:solidFill>
              </a:rPr>
              <a:t>botrys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1400" dirty="0" smtClean="0"/>
              <a:t>leaves simple, shallow to deep lobes, sepal bristly</a:t>
            </a:r>
            <a:br>
              <a:rPr lang="en-US" sz="1400" dirty="0" smtClean="0"/>
            </a:br>
            <a:r>
              <a:rPr lang="en-US" sz="1400" dirty="0" smtClean="0"/>
              <a:t>fruit beak 5-12 mm</a:t>
            </a:r>
            <a:endParaRPr lang="en-US" sz="2000" dirty="0"/>
          </a:p>
        </p:txBody>
      </p:sp>
      <p:pic>
        <p:nvPicPr>
          <p:cNvPr id="1026" name="Picture 2" descr="Erodium botrys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05" t="31367" r="8078" b="26980"/>
          <a:stretch/>
        </p:blipFill>
        <p:spPr bwMode="auto">
          <a:xfrm>
            <a:off x="-28360" y="854478"/>
            <a:ext cx="2468987" cy="1921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Erodium botrys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16"/>
          <a:stretch/>
        </p:blipFill>
        <p:spPr bwMode="auto">
          <a:xfrm>
            <a:off x="-207912" y="2595278"/>
            <a:ext cx="2705332" cy="1973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Erodium botrys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473335"/>
            <a:ext cx="1808538" cy="2403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3"/>
          <p:cNvSpPr txBox="1">
            <a:spLocks/>
          </p:cNvSpPr>
          <p:nvPr/>
        </p:nvSpPr>
        <p:spPr>
          <a:xfrm>
            <a:off x="2590800" y="-381000"/>
            <a:ext cx="31242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 smtClean="0"/>
              <a:t>E </a:t>
            </a:r>
            <a:r>
              <a:rPr lang="en-US" sz="1600" dirty="0" err="1" smtClean="0"/>
              <a:t>brachycarpum</a:t>
            </a:r>
            <a:r>
              <a:rPr lang="en-US" sz="1600" dirty="0" smtClean="0"/>
              <a:t>- simple lobed leafs, fruit beak 5-8 mm</a:t>
            </a:r>
            <a:endParaRPr lang="en-US" sz="1600" dirty="0"/>
          </a:p>
        </p:txBody>
      </p:sp>
      <p:pic>
        <p:nvPicPr>
          <p:cNvPr id="1032" name="Picture 8" descr="Erodium brachycarpum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7087" y="381000"/>
            <a:ext cx="2475040" cy="3267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Erodium cicutarium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61" t="16166" r="6997"/>
          <a:stretch/>
        </p:blipFill>
        <p:spPr bwMode="auto">
          <a:xfrm>
            <a:off x="6248400" y="780045"/>
            <a:ext cx="2906764" cy="2243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3"/>
          <p:cNvSpPr txBox="1">
            <a:spLocks/>
          </p:cNvSpPr>
          <p:nvPr/>
        </p:nvSpPr>
        <p:spPr>
          <a:xfrm>
            <a:off x="5257800" y="-152400"/>
            <a:ext cx="4114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 smtClean="0">
                <a:solidFill>
                  <a:srgbClr val="FF0000"/>
                </a:solidFill>
              </a:rPr>
              <a:t>E </a:t>
            </a:r>
            <a:r>
              <a:rPr lang="en-US" sz="1600" dirty="0" err="1" smtClean="0">
                <a:solidFill>
                  <a:srgbClr val="FF0000"/>
                </a:solidFill>
              </a:rPr>
              <a:t>cicutarium</a:t>
            </a:r>
            <a:endParaRPr lang="en-US" sz="1600" dirty="0" smtClean="0">
              <a:solidFill>
                <a:srgbClr val="FF0000"/>
              </a:solidFill>
            </a:endParaRPr>
          </a:p>
          <a:p>
            <a:r>
              <a:rPr lang="en-US" sz="1600" dirty="0" smtClean="0"/>
              <a:t>Compound rosette leaves, deeply dissected leaflets, bristly sepal, 2-5mm peak beak</a:t>
            </a:r>
            <a:endParaRPr lang="en-US" sz="1600" dirty="0"/>
          </a:p>
        </p:txBody>
      </p:sp>
      <p:pic>
        <p:nvPicPr>
          <p:cNvPr id="1038" name="Picture 14" descr="Erodium cicutarium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9701" y="3023634"/>
            <a:ext cx="2663301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Erodium moschatum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9026" y="4494944"/>
            <a:ext cx="2233731" cy="2456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itle 3"/>
          <p:cNvSpPr txBox="1">
            <a:spLocks/>
          </p:cNvSpPr>
          <p:nvPr/>
        </p:nvSpPr>
        <p:spPr>
          <a:xfrm>
            <a:off x="2334429" y="3581400"/>
            <a:ext cx="4114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 smtClean="0"/>
              <a:t>E </a:t>
            </a:r>
            <a:r>
              <a:rPr lang="en-US" sz="1400" dirty="0" err="1" smtClean="0"/>
              <a:t>moschatum</a:t>
            </a:r>
            <a:endParaRPr lang="en-US" sz="1400" dirty="0" smtClean="0"/>
          </a:p>
          <a:p>
            <a:r>
              <a:rPr lang="en-US" sz="1400" dirty="0" smtClean="0"/>
              <a:t>Compound rosette leaves, tooth or lobed, glabrous sepal tip, fruit beak 2-4 cm long</a:t>
            </a:r>
            <a:endParaRPr lang="en-US" sz="1400" dirty="0"/>
          </a:p>
        </p:txBody>
      </p:sp>
      <p:pic>
        <p:nvPicPr>
          <p:cNvPr id="1042" name="Picture 18" descr="Erodium moschatum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10" t="8792" r="18856"/>
          <a:stretch/>
        </p:blipFill>
        <p:spPr bwMode="auto">
          <a:xfrm>
            <a:off x="3989577" y="4492669"/>
            <a:ext cx="2543270" cy="3855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499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Geranium species</a:t>
            </a:r>
            <a:endParaRPr lang="en-US" dirty="0"/>
          </a:p>
        </p:txBody>
      </p:sp>
      <p:pic>
        <p:nvPicPr>
          <p:cNvPr id="4098" name="Picture 2" descr="Geranium dissectu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13" y="1417638"/>
            <a:ext cx="4012474" cy="2925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Geranium moll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9879" y="1219200"/>
            <a:ext cx="3926921" cy="2773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Geranium moll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3664" y="4338485"/>
            <a:ext cx="3119675" cy="2421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70498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274638"/>
            <a:ext cx="8229600" cy="1143000"/>
          </a:xfrm>
        </p:spPr>
        <p:txBody>
          <a:bodyPr/>
          <a:lstStyle/>
          <a:p>
            <a:r>
              <a:rPr lang="en-US" dirty="0" err="1" smtClean="0"/>
              <a:t>Lactuca</a:t>
            </a:r>
            <a:r>
              <a:rPr lang="en-US" dirty="0" smtClean="0"/>
              <a:t> </a:t>
            </a:r>
            <a:r>
              <a:rPr lang="en-US" dirty="0" err="1" smtClean="0"/>
              <a:t>serriola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http://upload.wikimedia.org/wikipedia/commons/a/a7/Lactucaserriola2web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6999" y="1295400"/>
            <a:ext cx="3437021" cy="2846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Lactuca serriol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4021" y="-16042"/>
            <a:ext cx="3048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actuca serriola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715" b="30460"/>
          <a:stretch/>
        </p:blipFill>
        <p:spPr bwMode="auto">
          <a:xfrm>
            <a:off x="4570931" y="5059112"/>
            <a:ext cx="3066180" cy="1921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Lactuca serriola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4184" y="5424866"/>
            <a:ext cx="1825625" cy="1544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Lactuca serriola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2568"/>
            <a:ext cx="2490795" cy="3319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Lactuca serriola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4319587"/>
            <a:ext cx="3810000" cy="253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17970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Senecio</a:t>
            </a:r>
            <a:r>
              <a:rPr lang="en-US" dirty="0" smtClean="0"/>
              <a:t> vulgaris, </a:t>
            </a:r>
            <a:r>
              <a:rPr lang="en-US" dirty="0" err="1" smtClean="0"/>
              <a:t>grounsel</a:t>
            </a:r>
            <a:endParaRPr lang="en-US" dirty="0"/>
          </a:p>
        </p:txBody>
      </p:sp>
      <p:pic>
        <p:nvPicPr>
          <p:cNvPr id="2050" name="Picture 2" descr="Senecio vulgari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448216"/>
            <a:ext cx="3164421" cy="2361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Senecio vulgari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9686" y="1295400"/>
            <a:ext cx="2334314" cy="3168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Senecio vulgari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25" y="4038600"/>
            <a:ext cx="3018993" cy="2522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Senecio vulgari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966" y="1258529"/>
            <a:ext cx="3425825" cy="4737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40401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Horseweed (</a:t>
            </a:r>
            <a:r>
              <a:rPr lang="en-US" dirty="0" err="1" smtClean="0"/>
              <a:t>Conyza</a:t>
            </a:r>
            <a:r>
              <a:rPr lang="en-US" dirty="0" smtClean="0"/>
              <a:t>, Erigeron)</a:t>
            </a:r>
            <a:endParaRPr lang="en-US" dirty="0"/>
          </a:p>
        </p:txBody>
      </p:sp>
      <p:pic>
        <p:nvPicPr>
          <p:cNvPr id="3074" name="Picture 2" descr="Conyza canadensis var. canadensi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219200"/>
            <a:ext cx="2826354" cy="3770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onyza canadensi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8819" y="1219200"/>
            <a:ext cx="2812446" cy="447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Erigeron canadensi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3962400"/>
            <a:ext cx="4568825" cy="3271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6174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Yellow starthistle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2530" name="Picture 2" descr="Centaurea solstitiali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53055"/>
            <a:ext cx="6505575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2" name="Picture 4" descr="Centaurea solstitiali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1902" y="1447800"/>
            <a:ext cx="4972050" cy="5210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76834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Milk thistle (</a:t>
            </a:r>
            <a:r>
              <a:rPr lang="en-US" dirty="0" err="1" smtClean="0"/>
              <a:t>Silybum</a:t>
            </a:r>
            <a:r>
              <a:rPr lang="en-US" dirty="0"/>
              <a:t> </a:t>
            </a:r>
            <a:r>
              <a:rPr lang="en-US" dirty="0" err="1" smtClean="0"/>
              <a:t>marianum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6146" name="Picture 2" descr="Silybum marianum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455738"/>
            <a:ext cx="1901825" cy="2852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Silybum marianu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1285081"/>
            <a:ext cx="4008280" cy="2682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Silybum marianu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3702" y="3810000"/>
            <a:ext cx="4720035" cy="3146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2833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Avena</a:t>
            </a:r>
            <a:endParaRPr lang="en-US" dirty="0"/>
          </a:p>
        </p:txBody>
      </p:sp>
      <p:pic>
        <p:nvPicPr>
          <p:cNvPr id="1026" name="Picture 2" descr="Avena barbat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200" y="1066800"/>
            <a:ext cx="3797430" cy="506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vena barbat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6541" y="-134144"/>
            <a:ext cx="3023659" cy="4535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vena barbat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0943" y="2209800"/>
            <a:ext cx="2975885" cy="4498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20793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Italian thistle (</a:t>
            </a:r>
            <a:r>
              <a:rPr lang="en-US" dirty="0" err="1" smtClean="0"/>
              <a:t>Carduus</a:t>
            </a:r>
            <a:r>
              <a:rPr lang="en-US" dirty="0" smtClean="0"/>
              <a:t> </a:t>
            </a:r>
            <a:r>
              <a:rPr lang="en-US" dirty="0" err="1" smtClean="0"/>
              <a:t>pycnocephalus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11266" name="Picture 2" descr="Carduus pycnocephalu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55738"/>
            <a:ext cx="2359025" cy="3538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 descr="Carduus pycnocephalu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6579" y="1752600"/>
            <a:ext cx="5464721" cy="4100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70265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58228" y="13138"/>
            <a:ext cx="8229600" cy="1143000"/>
          </a:xfrm>
        </p:spPr>
        <p:txBody>
          <a:bodyPr/>
          <a:lstStyle/>
          <a:p>
            <a:r>
              <a:rPr lang="en-US" dirty="0" err="1" smtClean="0"/>
              <a:t>Amsinckia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9218" name="Picture 2" descr="Amsinckia menziesii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3" y="4030716"/>
            <a:ext cx="3748689" cy="2811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Amsinckia menziesii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786" y="1600200"/>
            <a:ext cx="3240688" cy="2430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Amsinckia menziesii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2676" y="13138"/>
            <a:ext cx="3657600" cy="4876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Picture 8" descr="Amsinckia menziesii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3786" y="4419599"/>
            <a:ext cx="3657600" cy="2438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6" name="Picture 10" descr="Amsinckia menziesii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1385065"/>
            <a:ext cx="2931241" cy="4253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42431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Galium</a:t>
            </a:r>
            <a:r>
              <a:rPr lang="en-US" dirty="0" smtClean="0"/>
              <a:t> </a:t>
            </a:r>
            <a:r>
              <a:rPr lang="en-US" dirty="0" err="1" smtClean="0"/>
              <a:t>aparine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314" name="Picture 2" descr="Galium aparin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399" y="2714626"/>
            <a:ext cx="4846321" cy="3533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Galium aparin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2714625"/>
            <a:ext cx="4236764" cy="3533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243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Capsella</a:t>
            </a:r>
            <a:r>
              <a:rPr lang="en-US" dirty="0" smtClean="0"/>
              <a:t> (</a:t>
            </a:r>
            <a:r>
              <a:rPr lang="en-US" dirty="0" err="1" smtClean="0"/>
              <a:t>shepard’s</a:t>
            </a:r>
            <a:r>
              <a:rPr lang="en-US" dirty="0" smtClean="0"/>
              <a:t> purse)</a:t>
            </a:r>
            <a:endParaRPr lang="en-US" dirty="0"/>
          </a:p>
        </p:txBody>
      </p:sp>
      <p:pic>
        <p:nvPicPr>
          <p:cNvPr id="8194" name="Picture 2" descr="Capsella bursa-pastori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17638"/>
            <a:ext cx="2628900" cy="3943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Capsella bursa-pastori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4191000"/>
            <a:ext cx="3408738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Capsella bursa-pastori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2800" y="1417638"/>
            <a:ext cx="4629150" cy="308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30773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Veronica (speedwell)</a:t>
            </a:r>
            <a:endParaRPr lang="en-US" dirty="0"/>
          </a:p>
        </p:txBody>
      </p:sp>
      <p:pic>
        <p:nvPicPr>
          <p:cNvPr id="9218" name="Picture 2" descr="Veronica persic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" y="1219200"/>
            <a:ext cx="4622369" cy="3787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Veronica persic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1231900"/>
            <a:ext cx="3972026" cy="2646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Veronica persic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6600" y="3952875"/>
            <a:ext cx="3873500" cy="290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73982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28600"/>
            <a:ext cx="8229600" cy="1143000"/>
          </a:xfrm>
        </p:spPr>
        <p:txBody>
          <a:bodyPr/>
          <a:lstStyle/>
          <a:p>
            <a:r>
              <a:rPr lang="en-US" dirty="0" err="1" smtClean="0"/>
              <a:t>Calendrinia</a:t>
            </a:r>
            <a:r>
              <a:rPr lang="en-US" dirty="0" smtClean="0"/>
              <a:t> </a:t>
            </a:r>
            <a:r>
              <a:rPr lang="en-US" dirty="0" err="1" smtClean="0"/>
              <a:t>ciliatum</a:t>
            </a:r>
            <a:r>
              <a:rPr lang="en-US" dirty="0" smtClean="0"/>
              <a:t>- </a:t>
            </a:r>
            <a:r>
              <a:rPr lang="en-US" dirty="0" err="1" smtClean="0"/>
              <a:t>redmaids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290" name="Picture 2" descr="Calandrinia ciliat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33399"/>
            <a:ext cx="3429000" cy="3509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Calandrinia ciliata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37"/>
          <a:stretch/>
        </p:blipFill>
        <p:spPr bwMode="auto">
          <a:xfrm>
            <a:off x="5486399" y="533400"/>
            <a:ext cx="3886199" cy="3681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alandrinia ciliat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7308" y="647700"/>
            <a:ext cx="2274013" cy="316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alandrinia ciliat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3810000"/>
            <a:ext cx="28194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alandrinia ciliata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9498" y="4061816"/>
            <a:ext cx="1871663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alandrinia ciliata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0548" y="3805831"/>
            <a:ext cx="4340225" cy="3255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61535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Kickxia</a:t>
            </a:r>
            <a:r>
              <a:rPr lang="en-US" dirty="0" smtClean="0"/>
              <a:t> </a:t>
            </a:r>
            <a:r>
              <a:rPr lang="en-US" dirty="0" err="1" smtClean="0"/>
              <a:t>elatine</a:t>
            </a:r>
            <a:r>
              <a:rPr lang="en-US" dirty="0" smtClean="0"/>
              <a:t> (fluellin)</a:t>
            </a:r>
            <a:endParaRPr lang="en-US" dirty="0"/>
          </a:p>
        </p:txBody>
      </p:sp>
      <p:pic>
        <p:nvPicPr>
          <p:cNvPr id="12290" name="Picture 2" descr="Kickxia elatin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295400"/>
            <a:ext cx="1938527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4" name="Picture 6" descr="Kickxia elatin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4104" y="3679825"/>
            <a:ext cx="4235791" cy="3140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6" name="Picture 8" descr="Kickxia elatin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4699" y="1143000"/>
            <a:ext cx="4470400" cy="335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68256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838200" y="-76200"/>
            <a:ext cx="8229600" cy="1143000"/>
          </a:xfrm>
        </p:spPr>
        <p:txBody>
          <a:bodyPr/>
          <a:lstStyle/>
          <a:p>
            <a:r>
              <a:rPr lang="en-US" dirty="0" smtClean="0"/>
              <a:t>Brassica </a:t>
            </a:r>
            <a:r>
              <a:rPr lang="en-US" dirty="0" err="1" smtClean="0"/>
              <a:t>nigra</a:t>
            </a:r>
            <a:r>
              <a:rPr lang="en-US" dirty="0" smtClean="0"/>
              <a:t>- black mustard</a:t>
            </a:r>
            <a:endParaRPr lang="en-US" dirty="0"/>
          </a:p>
        </p:txBody>
      </p:sp>
      <p:pic>
        <p:nvPicPr>
          <p:cNvPr id="2050" name="Picture 2" descr="Brassica nigra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49" t="14692" r="9636" b="16068"/>
          <a:stretch/>
        </p:blipFill>
        <p:spPr bwMode="auto">
          <a:xfrm>
            <a:off x="38100" y="994643"/>
            <a:ext cx="3593376" cy="2763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Brassica nigr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1646" y="2971800"/>
            <a:ext cx="3212353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Brassica nigr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4267200"/>
            <a:ext cx="2906086" cy="4137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Brassica nigra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872367"/>
            <a:ext cx="2291314" cy="1719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Brassica nigra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4309" y="2684501"/>
            <a:ext cx="2437903" cy="195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629400" y="76200"/>
            <a:ext cx="2514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Older leaves can be rough-  spiky  back of leaves</a:t>
            </a:r>
            <a:endParaRPr lang="en-US" dirty="0"/>
          </a:p>
        </p:txBody>
      </p:sp>
      <p:pic>
        <p:nvPicPr>
          <p:cNvPr id="7170" name="Picture 2" descr="Brassica nigra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178" r="9114"/>
          <a:stretch/>
        </p:blipFill>
        <p:spPr bwMode="auto">
          <a:xfrm>
            <a:off x="5317672" y="884366"/>
            <a:ext cx="3807277" cy="1838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Brassica nigra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132247"/>
            <a:ext cx="3532737" cy="2649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084982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5458" y="42862"/>
            <a:ext cx="8229600" cy="1143000"/>
          </a:xfrm>
        </p:spPr>
        <p:txBody>
          <a:bodyPr/>
          <a:lstStyle/>
          <a:p>
            <a:r>
              <a:rPr lang="en-US" dirty="0" smtClean="0"/>
              <a:t>Brassica </a:t>
            </a:r>
            <a:r>
              <a:rPr lang="en-US" dirty="0" err="1" smtClean="0"/>
              <a:t>rapa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 descr="Brassica rap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458" y="2438400"/>
            <a:ext cx="3528894" cy="3590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Brassica rap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4352" y="3723779"/>
            <a:ext cx="3228975" cy="2619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Brassica rap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4909" y="1185862"/>
            <a:ext cx="3827859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Brassica rap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050" y="0"/>
            <a:ext cx="3052762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Brassica rapa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4098" y="2971800"/>
            <a:ext cx="2378439" cy="388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6629400" y="76200"/>
            <a:ext cx="2514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Bumps on  leaves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615271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Helianthus</a:t>
            </a:r>
            <a:endParaRPr lang="en-US" dirty="0"/>
          </a:p>
        </p:txBody>
      </p:sp>
      <p:pic>
        <p:nvPicPr>
          <p:cNvPr id="7170" name="Picture 2" descr="Helianthus annuu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52600"/>
            <a:ext cx="4565547" cy="491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Helianthus annuu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3352800"/>
            <a:ext cx="3546475" cy="2819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35748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81000" y="-152400"/>
            <a:ext cx="8229600" cy="1143000"/>
          </a:xfrm>
        </p:spPr>
        <p:txBody>
          <a:bodyPr/>
          <a:lstStyle/>
          <a:p>
            <a:r>
              <a:rPr lang="en-US" dirty="0" err="1" smtClean="0"/>
              <a:t>Vulpia</a:t>
            </a:r>
            <a:r>
              <a:rPr lang="en-US" dirty="0" smtClean="0"/>
              <a:t> (</a:t>
            </a:r>
            <a:r>
              <a:rPr lang="en-US" dirty="0" err="1" smtClean="0"/>
              <a:t>Festuca</a:t>
            </a:r>
            <a:r>
              <a:rPr lang="en-US" dirty="0" smtClean="0"/>
              <a:t>) </a:t>
            </a:r>
            <a:r>
              <a:rPr lang="en-US" dirty="0" err="1" smtClean="0"/>
              <a:t>microstachys</a:t>
            </a:r>
            <a:endParaRPr lang="en-US" dirty="0"/>
          </a:p>
        </p:txBody>
      </p:sp>
      <p:pic>
        <p:nvPicPr>
          <p:cNvPr id="1026" name="Picture 2" descr="Festuca microstachy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48" y="685800"/>
            <a:ext cx="2250969" cy="3554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Vulpia microstachys var. confus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2916" y="838200"/>
            <a:ext cx="3429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Festuca microstachy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33400" y="3657600"/>
            <a:ext cx="4228571" cy="375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Festuca microstachys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293" b="29414"/>
          <a:stretch/>
        </p:blipFill>
        <p:spPr bwMode="auto">
          <a:xfrm flipV="1">
            <a:off x="4038600" y="5547842"/>
            <a:ext cx="5334000" cy="1310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Festuca microstachys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669759"/>
            <a:ext cx="3160295" cy="4740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8539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621381" y="-136525"/>
            <a:ext cx="8229600" cy="1143000"/>
          </a:xfrm>
        </p:spPr>
        <p:txBody>
          <a:bodyPr>
            <a:normAutofit/>
          </a:bodyPr>
          <a:lstStyle/>
          <a:p>
            <a:r>
              <a:rPr lang="en-US" sz="2400" dirty="0" err="1" smtClean="0"/>
              <a:t>Lolium</a:t>
            </a:r>
            <a:r>
              <a:rPr lang="en-US" sz="2400" dirty="0" smtClean="0"/>
              <a:t> </a:t>
            </a:r>
            <a:r>
              <a:rPr lang="en-US" sz="2400" dirty="0" err="1" smtClean="0"/>
              <a:t>multiflorum</a:t>
            </a:r>
            <a:r>
              <a:rPr lang="en-US" sz="2400" dirty="0" smtClean="0"/>
              <a:t> (</a:t>
            </a:r>
            <a:r>
              <a:rPr lang="en-US" sz="2400" dirty="0" err="1" smtClean="0"/>
              <a:t>Festuca</a:t>
            </a:r>
            <a:r>
              <a:rPr lang="en-US" sz="2400" dirty="0" smtClean="0"/>
              <a:t> </a:t>
            </a:r>
            <a:r>
              <a:rPr lang="en-US" sz="2400" dirty="0" err="1" smtClean="0"/>
              <a:t>perennis</a:t>
            </a:r>
            <a:r>
              <a:rPr lang="en-US" sz="2400" dirty="0" smtClean="0"/>
              <a:t>)</a:t>
            </a:r>
            <a:endParaRPr lang="en-US" sz="2400" dirty="0"/>
          </a:p>
        </p:txBody>
      </p:sp>
      <p:pic>
        <p:nvPicPr>
          <p:cNvPr id="2050" name="Picture 2" descr="Festuca perenni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00" y="2593641"/>
            <a:ext cx="2514155" cy="4587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Festuca perennis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901"/>
          <a:stretch/>
        </p:blipFill>
        <p:spPr bwMode="auto">
          <a:xfrm>
            <a:off x="4572000" y="1219200"/>
            <a:ext cx="2057400" cy="563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Festuca perennis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38"/>
          <a:stretch/>
        </p:blipFill>
        <p:spPr bwMode="auto">
          <a:xfrm>
            <a:off x="6736181" y="2209799"/>
            <a:ext cx="2407819" cy="5730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Festuca perenni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7017" y="563561"/>
            <a:ext cx="2194983" cy="3292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Festuca perennis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020"/>
          <a:stretch/>
        </p:blipFill>
        <p:spPr bwMode="auto">
          <a:xfrm>
            <a:off x="2917672" y="3794736"/>
            <a:ext cx="1801597" cy="3063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Festuca perennis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00" y="-136525"/>
            <a:ext cx="1841500" cy="2762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Festuca perennis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8294" y="713706"/>
            <a:ext cx="2935706" cy="1957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1909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362201" y="-228600"/>
            <a:ext cx="8229600" cy="1143000"/>
          </a:xfrm>
        </p:spPr>
        <p:txBody>
          <a:bodyPr/>
          <a:lstStyle/>
          <a:p>
            <a:r>
              <a:rPr lang="en-US" dirty="0" err="1" smtClean="0"/>
              <a:t>Bromus</a:t>
            </a:r>
            <a:r>
              <a:rPr lang="en-US" dirty="0" smtClean="0"/>
              <a:t> </a:t>
            </a:r>
            <a:r>
              <a:rPr lang="en-US" dirty="0" err="1" smtClean="0"/>
              <a:t>hordeaceus</a:t>
            </a:r>
            <a:endParaRPr lang="en-US" dirty="0"/>
          </a:p>
        </p:txBody>
      </p:sp>
      <p:sp>
        <p:nvSpPr>
          <p:cNvPr id="6" name="Content Placeholder 4"/>
          <p:cNvSpPr txBox="1">
            <a:spLocks/>
          </p:cNvSpPr>
          <p:nvPr/>
        </p:nvSpPr>
        <p:spPr>
          <a:xfrm>
            <a:off x="6781800" y="533400"/>
            <a:ext cx="2383465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 smtClean="0"/>
              <a:t>Shorter awns 6-8 mm </a:t>
            </a:r>
          </a:p>
          <a:p>
            <a:r>
              <a:rPr lang="en-US" sz="1200" dirty="0" smtClean="0"/>
              <a:t>Lemmas rounded, no keel, obvious veins</a:t>
            </a:r>
          </a:p>
          <a:p>
            <a:r>
              <a:rPr lang="en-US" sz="1200" dirty="0" smtClean="0"/>
              <a:t>Seed head more hairy</a:t>
            </a:r>
          </a:p>
          <a:p>
            <a:r>
              <a:rPr lang="en-US" sz="1200" dirty="0"/>
              <a:t>All </a:t>
            </a:r>
            <a:r>
              <a:rPr lang="en-US" sz="1200" dirty="0" err="1"/>
              <a:t>spikelets</a:t>
            </a:r>
            <a:r>
              <a:rPr lang="en-US" sz="1200" dirty="0"/>
              <a:t> ascending or erect (don’t droop down)</a:t>
            </a:r>
          </a:p>
          <a:p>
            <a:pPr marL="0" indent="0">
              <a:buNone/>
            </a:pPr>
            <a:endParaRPr lang="en-US" sz="1200" dirty="0"/>
          </a:p>
        </p:txBody>
      </p:sp>
      <p:pic>
        <p:nvPicPr>
          <p:cNvPr id="4098" name="Picture 2" descr="Bromus hordeaceu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06" t="26430" r="32189" b="27640"/>
          <a:stretch/>
        </p:blipFill>
        <p:spPr bwMode="auto">
          <a:xfrm>
            <a:off x="0" y="3476847"/>
            <a:ext cx="1653511" cy="3359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Bromus hordeaceu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0725" y="3537910"/>
            <a:ext cx="2190306" cy="3285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Bromus hordeaceu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34" y="-21265"/>
            <a:ext cx="3636134" cy="3597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Bromus hordeaceu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609599"/>
            <a:ext cx="2247846" cy="3997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Bromus hordeaceus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798" r="14522"/>
          <a:stretch/>
        </p:blipFill>
        <p:spPr bwMode="auto">
          <a:xfrm>
            <a:off x="7391400" y="2309923"/>
            <a:ext cx="1605516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1909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743200" y="-304800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dirty="0" err="1" smtClean="0"/>
              <a:t>Bromus</a:t>
            </a:r>
            <a:r>
              <a:rPr lang="en-US" sz="3200" dirty="0" smtClean="0"/>
              <a:t> </a:t>
            </a:r>
            <a:r>
              <a:rPr lang="en-US" sz="3200" dirty="0" err="1" smtClean="0"/>
              <a:t>carinatus</a:t>
            </a:r>
            <a:endParaRPr lang="en-US" sz="32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7315200" y="3200400"/>
            <a:ext cx="1371600" cy="3581400"/>
          </a:xfrm>
        </p:spPr>
        <p:txBody>
          <a:bodyPr>
            <a:normAutofit lnSpcReduction="10000"/>
          </a:bodyPr>
          <a:lstStyle/>
          <a:p>
            <a:r>
              <a:rPr lang="en-US" sz="1200" dirty="0" smtClean="0"/>
              <a:t>Longer awns than </a:t>
            </a:r>
            <a:r>
              <a:rPr lang="en-US" sz="1200" dirty="0" err="1" smtClean="0"/>
              <a:t>hordeaceus</a:t>
            </a:r>
            <a:r>
              <a:rPr lang="en-US" sz="1200" dirty="0" smtClean="0"/>
              <a:t> 7-15mm </a:t>
            </a:r>
          </a:p>
          <a:p>
            <a:r>
              <a:rPr lang="en-US" sz="1200" dirty="0" smtClean="0"/>
              <a:t>Strongly flattened </a:t>
            </a:r>
            <a:r>
              <a:rPr lang="en-US" sz="1200" dirty="0" err="1" smtClean="0"/>
              <a:t>spikelets</a:t>
            </a:r>
            <a:endParaRPr lang="en-US" sz="1200" dirty="0" smtClean="0"/>
          </a:p>
          <a:p>
            <a:r>
              <a:rPr lang="en-US" sz="1200" dirty="0" smtClean="0"/>
              <a:t>Lemmas strongly keeled (like keel of boat- sharp edge), faint veins</a:t>
            </a:r>
          </a:p>
          <a:p>
            <a:r>
              <a:rPr lang="en-US" sz="1200" dirty="0" smtClean="0"/>
              <a:t>Panicles can droop down later in season (spread away </a:t>
            </a:r>
            <a:r>
              <a:rPr lang="en-US" sz="1200" smtClean="0"/>
              <a:t>from stem)</a:t>
            </a:r>
            <a:endParaRPr lang="en-US" sz="1200" dirty="0" smtClean="0"/>
          </a:p>
        </p:txBody>
      </p:sp>
      <p:pic>
        <p:nvPicPr>
          <p:cNvPr id="3074" name="Picture 2" descr="Bromus carinatu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8575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Bromus carinatu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2400" y="3665007"/>
            <a:ext cx="2527300" cy="3369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Bromus carinatus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437" y="533400"/>
            <a:ext cx="3011363" cy="2258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Bromus carinatus var. carinatus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4900" y="3596480"/>
            <a:ext cx="2548627" cy="413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Bromus carinatus var. carinatus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7578" y="3260725"/>
            <a:ext cx="2151170" cy="3597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Bromus carinatus var. carinatus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2564198"/>
            <a:ext cx="1758771" cy="2636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Bromus carinatus var. carinatus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533400"/>
            <a:ext cx="3643313" cy="2486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1909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2000" dirty="0" err="1" smtClean="0"/>
              <a:t>Elymus</a:t>
            </a:r>
            <a:r>
              <a:rPr lang="en-US" sz="2000" dirty="0" smtClean="0"/>
              <a:t> </a:t>
            </a:r>
            <a:r>
              <a:rPr lang="en-US" sz="2000" dirty="0" err="1" smtClean="0"/>
              <a:t>glaucus</a:t>
            </a:r>
            <a:r>
              <a:rPr lang="en-US" sz="2000" dirty="0" smtClean="0"/>
              <a:t>				</a:t>
            </a:r>
            <a:r>
              <a:rPr lang="en-US" sz="2000" dirty="0" err="1" smtClean="0"/>
              <a:t>Leymus</a:t>
            </a:r>
            <a:r>
              <a:rPr lang="en-US" sz="2000" dirty="0" smtClean="0"/>
              <a:t> </a:t>
            </a:r>
            <a:r>
              <a:rPr lang="en-US" sz="2000" dirty="0" err="1" smtClean="0"/>
              <a:t>triticoides</a:t>
            </a:r>
            <a:r>
              <a:rPr lang="en-US" sz="2000" dirty="0" smtClean="0"/>
              <a:t> (shorter awns)</a:t>
            </a:r>
            <a:endParaRPr lang="en-US" sz="2000" dirty="0"/>
          </a:p>
        </p:txBody>
      </p:sp>
      <p:pic>
        <p:nvPicPr>
          <p:cNvPr id="5122" name="Picture 2" descr="Elymus glaucu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10" y="1600200"/>
            <a:ext cx="3544066" cy="4721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Elymus triticoid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1219200"/>
            <a:ext cx="3086100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1909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-92814"/>
            <a:ext cx="8229600" cy="1143000"/>
          </a:xfrm>
        </p:spPr>
        <p:txBody>
          <a:bodyPr/>
          <a:lstStyle/>
          <a:p>
            <a:r>
              <a:rPr lang="en-US" dirty="0" err="1" smtClean="0"/>
              <a:t>Poa</a:t>
            </a:r>
            <a:r>
              <a:rPr lang="en-US" dirty="0" smtClean="0"/>
              <a:t> </a:t>
            </a:r>
            <a:r>
              <a:rPr lang="en-US" dirty="0" err="1" smtClean="0"/>
              <a:t>secunda</a:t>
            </a:r>
            <a:endParaRPr lang="en-US" dirty="0"/>
          </a:p>
        </p:txBody>
      </p:sp>
      <p:pic>
        <p:nvPicPr>
          <p:cNvPr id="6148" name="Picture 4" descr="Poa secund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838200"/>
            <a:ext cx="2431669" cy="468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Poa secund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8558" y="833437"/>
            <a:ext cx="2190750" cy="3286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Poa secund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0033" y="3111684"/>
            <a:ext cx="2310031" cy="409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Poa secunda ssp. juncifolia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57" r="27900"/>
          <a:stretch/>
        </p:blipFill>
        <p:spPr bwMode="auto">
          <a:xfrm>
            <a:off x="-116959" y="-136525"/>
            <a:ext cx="1573619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6" name="Picture 12" descr="Poa secunda ssp. secunda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13" r="21399"/>
          <a:stretch/>
        </p:blipFill>
        <p:spPr bwMode="auto">
          <a:xfrm>
            <a:off x="7305631" y="0"/>
            <a:ext cx="1838369" cy="495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1909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</TotalTime>
  <Words>431</Words>
  <Application>Microsoft Office PowerPoint</Application>
  <PresentationFormat>On-screen Show (4:3)</PresentationFormat>
  <Paragraphs>62</Paragraphs>
  <Slides>39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3" baseType="lpstr">
      <vt:lpstr>Arial</vt:lpstr>
      <vt:lpstr>Calibri</vt:lpstr>
      <vt:lpstr>Verdana</vt:lpstr>
      <vt:lpstr>Office Theme</vt:lpstr>
      <vt:lpstr>PowerPoint Presentation</vt:lpstr>
      <vt:lpstr>PowerPoint Presentation</vt:lpstr>
      <vt:lpstr>Avena</vt:lpstr>
      <vt:lpstr>Vulpia (Festuca) microstachys</vt:lpstr>
      <vt:lpstr>Lolium multiflorum (Festuca perennis)</vt:lpstr>
      <vt:lpstr>Bromus hordeaceus</vt:lpstr>
      <vt:lpstr>Bromus carinatus</vt:lpstr>
      <vt:lpstr>Elymus glaucus    Leymus triticoides (shorter awns)</vt:lpstr>
      <vt:lpstr>Poa secunda</vt:lpstr>
      <vt:lpstr>Taeniatherum</vt:lpstr>
      <vt:lpstr>Hordeum</vt:lpstr>
      <vt:lpstr>Aegilops</vt:lpstr>
      <vt:lpstr>Stipa pulchra</vt:lpstr>
      <vt:lpstr>Bromus diandrus</vt:lpstr>
      <vt:lpstr>Hordeum vulgare (barley, ag crop)</vt:lpstr>
      <vt:lpstr>phalaris</vt:lpstr>
      <vt:lpstr>Lotus (Acmispon americanus)</vt:lpstr>
      <vt:lpstr>Lupinus bicolor</vt:lpstr>
      <vt:lpstr>Trifolium subterraneum</vt:lpstr>
      <vt:lpstr>Vicia sativa</vt:lpstr>
      <vt:lpstr>Melilotus-Sweet clover</vt:lpstr>
      <vt:lpstr>Bindweed (Convolvulus), morning glory</vt:lpstr>
      <vt:lpstr>Erodium botrys leaves simple, shallow to deep lobes, sepal bristly fruit beak 5-12 mm</vt:lpstr>
      <vt:lpstr>Geranium species</vt:lpstr>
      <vt:lpstr>Lactuca serriola</vt:lpstr>
      <vt:lpstr>Senecio vulgaris, grounsel</vt:lpstr>
      <vt:lpstr>Horseweed (Conyza, Erigeron)</vt:lpstr>
      <vt:lpstr>Yellow starthistle</vt:lpstr>
      <vt:lpstr>Milk thistle (Silybum marianum)</vt:lpstr>
      <vt:lpstr>Italian thistle (Carduus pycnocephalus)</vt:lpstr>
      <vt:lpstr>Amsinckia</vt:lpstr>
      <vt:lpstr>Galium aparine</vt:lpstr>
      <vt:lpstr>Capsella (shepard’s purse)</vt:lpstr>
      <vt:lpstr>Veronica (speedwell)</vt:lpstr>
      <vt:lpstr>Calendrinia ciliatum- redmaids</vt:lpstr>
      <vt:lpstr>Kickxia elatine (fluellin)</vt:lpstr>
      <vt:lpstr>Brassica nigra- black mustard</vt:lpstr>
      <vt:lpstr>Brassica rapa</vt:lpstr>
      <vt:lpstr>Helianthus</vt:lpstr>
    </vt:vector>
  </TitlesOfParts>
  <Company>University of California, Davis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Valerie Eviner</dc:creator>
  <cp:lastModifiedBy>Valerie Eviner</cp:lastModifiedBy>
  <cp:revision>36</cp:revision>
  <dcterms:created xsi:type="dcterms:W3CDTF">2016-03-31T19:49:25Z</dcterms:created>
  <dcterms:modified xsi:type="dcterms:W3CDTF">2017-03-31T23:55:44Z</dcterms:modified>
</cp:coreProperties>
</file>